
<file path=[Content_Types].xml><?xml version="1.0" encoding="utf-8"?>
<Types xmlns="http://schemas.openxmlformats.org/package/2006/content-types"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822" r:id="rId3"/>
    <p:sldId id="2823" r:id="rId5"/>
    <p:sldId id="2824" r:id="rId6"/>
    <p:sldId id="2845" r:id="rId7"/>
    <p:sldId id="2849" r:id="rId8"/>
    <p:sldId id="2846" r:id="rId9"/>
    <p:sldId id="2847" r:id="rId10"/>
    <p:sldId id="2850" r:id="rId11"/>
    <p:sldId id="2825" r:id="rId12"/>
    <p:sldId id="2851" r:id="rId13"/>
    <p:sldId id="2827" r:id="rId14"/>
    <p:sldId id="2843" r:id="rId15"/>
  </p:sldIdLst>
  <p:sldSz cx="12858750" cy="7232650"/>
  <p:notesSz cx="6858000" cy="9144000"/>
  <p:custDataLst>
    <p:tags r:id="rId2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131E2C"/>
    <a:srgbClr val="FFFFFF"/>
    <a:srgbClr val="8CB824"/>
    <a:srgbClr val="9AC343"/>
    <a:srgbClr val="285301"/>
    <a:srgbClr val="B2DC66"/>
    <a:srgbClr val="B4A09B"/>
    <a:srgbClr val="80705F"/>
    <a:srgbClr val="806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802" autoAdjust="0"/>
  </p:normalViewPr>
  <p:slideViewPr>
    <p:cSldViewPr>
      <p:cViewPr varScale="1">
        <p:scale>
          <a:sx n="74" d="100"/>
          <a:sy n="74" d="100"/>
        </p:scale>
        <p:origin x="336" y="82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15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325228" y="6208613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NUL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1" b="13413"/>
          <a:stretch>
            <a:fillRect/>
          </a:stretch>
        </p:blipFill>
        <p:spPr>
          <a:xfrm>
            <a:off x="14494" y="-200099"/>
            <a:ext cx="12858750" cy="7920880"/>
          </a:xfrm>
          <a:prstGeom prst="rect">
            <a:avLst/>
          </a:prstGeom>
        </p:spPr>
      </p:pic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1025609" y="663196"/>
            <a:ext cx="7708676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6000" b="1" cap="all" dirty="0">
                <a:solidFill>
                  <a:srgbClr val="00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Arial" panose="020B0604020202020204" pitchFamily="34" charset="0"/>
              </a:rPr>
              <a:t>基于卡门涡街原理</a:t>
            </a:r>
            <a:endParaRPr lang="en-US" altLang="zh-CN" sz="6000" b="1" cap="all" dirty="0">
              <a:solidFill>
                <a:srgbClr val="0066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Arial" panose="020B0604020202020204" pitchFamily="34" charset="0"/>
            </a:endParaRPr>
          </a:p>
          <a:p>
            <a:pPr>
              <a:buNone/>
            </a:pPr>
            <a:r>
              <a:rPr lang="zh-CN" altLang="en-US" sz="6000" b="1" cap="all" dirty="0">
                <a:solidFill>
                  <a:srgbClr val="00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Arial" panose="020B0604020202020204" pitchFamily="34" charset="0"/>
              </a:rPr>
              <a:t>的无叶片风力发电机</a:t>
            </a:r>
            <a:endParaRPr lang="zh-CN" altLang="en-US" sz="6000" b="1" cap="all" dirty="0">
              <a:solidFill>
                <a:srgbClr val="0066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27501" y="1686236"/>
            <a:ext cx="333046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66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队长</a:t>
            </a:r>
            <a:r>
              <a:rPr lang="zh-CN" altLang="en-US" sz="4000" dirty="0" smtClean="0">
                <a:solidFill>
                  <a:srgbClr val="0066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endParaRPr lang="en-US" altLang="zh-CN" sz="4000" dirty="0" smtClean="0">
              <a:solidFill>
                <a:srgbClr val="0066CC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zh-CN" sz="4000" dirty="0" smtClean="0">
                <a:solidFill>
                  <a:srgbClr val="0066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李雪梅</a:t>
            </a:r>
            <a:endParaRPr lang="en-US" altLang="zh-CN" sz="4000" dirty="0" smtClean="0">
              <a:solidFill>
                <a:srgbClr val="0066CC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4000" dirty="0" smtClean="0">
                <a:solidFill>
                  <a:srgbClr val="0066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成员：</a:t>
            </a:r>
            <a:endParaRPr lang="en-US" altLang="zh-CN" sz="4000" dirty="0" smtClean="0">
              <a:solidFill>
                <a:srgbClr val="0066CC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zh-CN" sz="4000" dirty="0" smtClean="0">
                <a:solidFill>
                  <a:srgbClr val="0066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战俊楠</a:t>
            </a:r>
            <a:endParaRPr lang="en-US" altLang="zh-CN" sz="4000" dirty="0">
              <a:solidFill>
                <a:srgbClr val="0066CC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zh-CN" sz="4000" dirty="0" smtClean="0">
                <a:solidFill>
                  <a:srgbClr val="0066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吕子可</a:t>
            </a:r>
            <a:endParaRPr lang="en-US" altLang="zh-CN" sz="4000" dirty="0">
              <a:solidFill>
                <a:srgbClr val="0066CC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zh-CN" sz="4000" dirty="0" smtClean="0">
                <a:solidFill>
                  <a:srgbClr val="0066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秦婷婷</a:t>
            </a:r>
            <a:endParaRPr lang="en-US" altLang="zh-CN" sz="4000" dirty="0" smtClean="0">
              <a:solidFill>
                <a:srgbClr val="0066CC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zh-CN" sz="4000" dirty="0" smtClean="0">
                <a:solidFill>
                  <a:srgbClr val="0066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付</a:t>
            </a:r>
            <a:r>
              <a:rPr lang="zh-CN" altLang="zh-CN" sz="4000" dirty="0">
                <a:solidFill>
                  <a:srgbClr val="0066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裕</a:t>
            </a:r>
            <a:r>
              <a:rPr lang="zh-CN" altLang="zh-CN" sz="4000" dirty="0" smtClean="0">
                <a:solidFill>
                  <a:srgbClr val="0066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恒</a:t>
            </a:r>
            <a:endParaRPr lang="en-US" altLang="zh-CN" sz="4000" dirty="0">
              <a:solidFill>
                <a:srgbClr val="0066CC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zh-CN" sz="4000" dirty="0" smtClean="0">
                <a:solidFill>
                  <a:srgbClr val="0066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杨瀚文</a:t>
            </a:r>
            <a:endParaRPr lang="zh-CN" altLang="en-US" sz="4000" dirty="0">
              <a:solidFill>
                <a:srgbClr val="0066CC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12951" y="3112269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汇报人：付裕恒</a:t>
            </a:r>
            <a:endParaRPr lang="zh-CN" altLang="en-US" sz="4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99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99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 bwMode="auto">
          <a:xfrm>
            <a:off x="-28563" y="1485696"/>
            <a:ext cx="5095644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10677846" y="1485696"/>
            <a:ext cx="2201183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150043" y="2698106"/>
            <a:ext cx="1826210" cy="1826208"/>
          </a:xfrm>
          <a:prstGeom prst="ellipse">
            <a:avLst/>
          </a:prstGeom>
          <a:gradFill flip="none" rotWithShape="1">
            <a:gsLst>
              <a:gs pos="25000">
                <a:schemeClr val="bg1">
                  <a:shade val="67500"/>
                  <a:satMod val="115000"/>
                </a:schemeClr>
              </a:gs>
              <a:gs pos="62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  <a:effectLst>
            <a:outerShdw blurRad="254000" dist="1270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Others_1"/>
          <p:cNvSpPr txBox="1"/>
          <p:nvPr>
            <p:custDataLst>
              <p:tags r:id="rId1"/>
            </p:custDataLst>
          </p:nvPr>
        </p:nvSpPr>
        <p:spPr>
          <a:xfrm>
            <a:off x="4306399" y="3087989"/>
            <a:ext cx="1513499" cy="1046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altLang="zh-CN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RART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34845" y="3272655"/>
            <a:ext cx="3184408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400" dirty="0">
                <a:solidFill>
                  <a:srgbClr val="0066CC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Arial" panose="020B0604020202020204" pitchFamily="34" charset="0"/>
              </a:rPr>
              <a:t>未来改进</a:t>
            </a:r>
            <a:endParaRPr lang="zh-CN" altLang="en-US" sz="4400" dirty="0">
              <a:solidFill>
                <a:srgbClr val="0066CC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5" grpId="0" animBg="1"/>
      <p:bldP spid="46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72"/>
          <p:cNvSpPr/>
          <p:nvPr/>
        </p:nvSpPr>
        <p:spPr>
          <a:xfrm>
            <a:off x="1316807" y="2392189"/>
            <a:ext cx="1970313" cy="4220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磁场相关计算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1316807" y="3296595"/>
            <a:ext cx="1970313" cy="42208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物体卡门涡街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316807" y="4191393"/>
            <a:ext cx="1970313" cy="42208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机械结构方面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1316807" y="5074559"/>
            <a:ext cx="1970313" cy="42208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xxx</a:t>
            </a:r>
            <a:endParaRPr 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 rot="5400000">
            <a:off x="2042756" y="3029688"/>
            <a:ext cx="437686" cy="1940"/>
          </a:xfrm>
          <a:prstGeom prst="line">
            <a:avLst/>
          </a:prstGeom>
          <a:ln w="19050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2262573" y="3022150"/>
            <a:ext cx="8559290" cy="21838"/>
          </a:xfrm>
          <a:prstGeom prst="line">
            <a:avLst/>
          </a:prstGeom>
          <a:ln w="19050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 flipV="1">
            <a:off x="2262573" y="3948803"/>
            <a:ext cx="8631298" cy="9634"/>
          </a:xfrm>
          <a:prstGeom prst="line">
            <a:avLst/>
          </a:prstGeom>
          <a:ln w="19050" cap="rnd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 flipV="1">
            <a:off x="2262573" y="4809541"/>
            <a:ext cx="8703306" cy="59379"/>
          </a:xfrm>
          <a:prstGeom prst="line">
            <a:avLst/>
          </a:prstGeom>
          <a:ln w="19050" cap="rnd">
            <a:solidFill>
              <a:schemeClr val="accent3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2262573" y="5693544"/>
            <a:ext cx="8703306" cy="15721"/>
          </a:xfrm>
          <a:prstGeom prst="line">
            <a:avLst/>
          </a:prstGeom>
          <a:ln w="19050" cap="rnd">
            <a:solidFill>
              <a:schemeClr val="accent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3"/>
          <p:cNvSpPr txBox="1"/>
          <p:nvPr/>
        </p:nvSpPr>
        <p:spPr>
          <a:xfrm>
            <a:off x="3443301" y="2305324"/>
            <a:ext cx="4718130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11633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dirty="0" smtClean="0">
                <a:solidFill>
                  <a:srgbClr val="131E2C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希望可以利用到学校资源，对装置磁场进行模拟测量，以期进行精确的相关计算</a:t>
            </a:r>
            <a:endParaRPr lang="en-US" altLang="zh-CN" sz="2000" dirty="0">
              <a:solidFill>
                <a:srgbClr val="131E2C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4" name="Text Placeholder 3"/>
          <p:cNvSpPr txBox="1"/>
          <p:nvPr/>
        </p:nvSpPr>
        <p:spPr>
          <a:xfrm>
            <a:off x="3467409" y="3219773"/>
            <a:ext cx="5463239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11633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2000" dirty="0" smtClean="0">
                <a:solidFill>
                  <a:srgbClr val="131E2C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希望可以利用</a:t>
            </a:r>
            <a:r>
              <a:rPr lang="en-US" altLang="zh-CN" sz="2000" dirty="0" smtClean="0">
                <a:solidFill>
                  <a:srgbClr val="131E2C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Altair</a:t>
            </a:r>
            <a:r>
              <a:rPr lang="zh-CN" altLang="en-US" sz="2000" dirty="0" smtClean="0">
                <a:solidFill>
                  <a:srgbClr val="131E2C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及其学校相关资源，对物体固有频率进行计算，设计出固有频率可变的阻流体</a:t>
            </a:r>
            <a:endParaRPr lang="en-US" altLang="zh-CN" sz="2000" dirty="0">
              <a:solidFill>
                <a:srgbClr val="131E2C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7" name="Text Placeholder 3"/>
          <p:cNvSpPr txBox="1"/>
          <p:nvPr/>
        </p:nvSpPr>
        <p:spPr>
          <a:xfrm>
            <a:off x="3443301" y="3986525"/>
            <a:ext cx="7918981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目前的装置只能利用一个方向的风进行发电，我们将改善阻流体的运动方式，将二维运动扩展成三维运动，实现无论从哪个方向来，都能使阻流体发生相应运动，并通过能量转换装置，实现风能转化为电能。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20" name="Text Placeholder 3"/>
          <p:cNvSpPr txBox="1"/>
          <p:nvPr/>
        </p:nvSpPr>
        <p:spPr>
          <a:xfrm>
            <a:off x="3212288" y="5127622"/>
            <a:ext cx="791898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altLang="zh-CN" sz="200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······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cxnSp>
        <p:nvCxnSpPr>
          <p:cNvPr id="133" name="Straight Connector 132"/>
          <p:cNvCxnSpPr/>
          <p:nvPr/>
        </p:nvCxnSpPr>
        <p:spPr>
          <a:xfrm rot="5400000">
            <a:off x="2042756" y="3933125"/>
            <a:ext cx="437686" cy="1940"/>
          </a:xfrm>
          <a:prstGeom prst="line">
            <a:avLst/>
          </a:prstGeom>
          <a:ln w="19050" cap="rnd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rot="5400000">
            <a:off x="2042756" y="4822293"/>
            <a:ext cx="437686" cy="1940"/>
          </a:xfrm>
          <a:prstGeom prst="line">
            <a:avLst/>
          </a:prstGeom>
          <a:ln w="19050" cap="rnd">
            <a:solidFill>
              <a:schemeClr val="accent3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5400000">
            <a:off x="2042756" y="5708295"/>
            <a:ext cx="437686" cy="1940"/>
          </a:xfrm>
          <a:prstGeom prst="line">
            <a:avLst/>
          </a:prstGeom>
          <a:ln w="19050" cap="rnd">
            <a:solidFill>
              <a:schemeClr val="accent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8"/>
          <p:cNvSpPr txBox="1"/>
          <p:nvPr/>
        </p:nvSpPr>
        <p:spPr>
          <a:xfrm>
            <a:off x="524719" y="379872"/>
            <a:ext cx="5317307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rgbClr val="131E2C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未来改进措施</a:t>
            </a:r>
            <a:endParaRPr lang="zh-CN" altLang="en-US" sz="6000" b="1" dirty="0">
              <a:solidFill>
                <a:srgbClr val="131E2C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8" grpId="0" animBg="1"/>
      <p:bldP spid="81" grpId="0" animBg="1"/>
      <p:bldP spid="84" grpId="0" animBg="1"/>
      <p:bldP spid="111" grpId="0"/>
      <p:bldP spid="114" grpId="0"/>
      <p:bldP spid="117" grpId="0"/>
      <p:bldP spid="1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4572397" y="3169419"/>
            <a:ext cx="770867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9600" b="1" cap="all" dirty="0">
                <a:solidFill>
                  <a:srgbClr val="00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陆行繁" panose="02010600000101010101" pitchFamily="2" charset="-122"/>
                <a:ea typeface="汉仪陆行繁" panose="02010600000101010101" pitchFamily="2" charset="-122"/>
                <a:cs typeface="Arial" panose="020B0604020202020204" pitchFamily="34" charset="0"/>
              </a:rPr>
              <a:t>Thank you</a:t>
            </a:r>
            <a:endParaRPr lang="zh-CN" altLang="en-US" sz="9600" b="1" cap="all" dirty="0">
              <a:solidFill>
                <a:srgbClr val="0066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陆行繁" panose="02010600000101010101" pitchFamily="2" charset="-122"/>
              <a:ea typeface="汉仪陆行繁" panose="0201060000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4572397" y="4445770"/>
            <a:ext cx="567340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Arial" panose="020B0604020202020204" pitchFamily="34" charset="0"/>
              </a:rPr>
              <a:t>感谢聆听</a:t>
            </a:r>
            <a:r>
              <a:rPr lang="zh-CN" altLang="en-US" sz="4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Arial" panose="020B0604020202020204" pitchFamily="34" charset="0"/>
              </a:rPr>
              <a:t>，希望批评</a:t>
            </a:r>
            <a:r>
              <a:rPr lang="zh-CN" alt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Arial" panose="020B0604020202020204" pitchFamily="34" charset="0"/>
              </a:rPr>
              <a:t>指导</a:t>
            </a:r>
            <a:endParaRPr lang="zh-CN" altLang="en-US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99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99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 bwMode="auto">
          <a:xfrm>
            <a:off x="-28563" y="1485696"/>
            <a:ext cx="6129422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Number_1"/>
          <p:cNvSpPr/>
          <p:nvPr>
            <p:custDataLst>
              <p:tags r:id="rId1"/>
            </p:custDataLst>
          </p:nvPr>
        </p:nvSpPr>
        <p:spPr>
          <a:xfrm>
            <a:off x="6655471" y="2104157"/>
            <a:ext cx="379667" cy="379667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1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1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2"/>
            </p:custDataLst>
          </p:nvPr>
        </p:nvSpPr>
        <p:spPr>
          <a:xfrm>
            <a:off x="7360468" y="2136005"/>
            <a:ext cx="2466542" cy="38946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altLang="en-US" sz="253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装置原理</a:t>
            </a:r>
            <a:endParaRPr lang="zh-CN" altLang="en-US" sz="1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3"/>
            </p:custDataLst>
          </p:nvPr>
        </p:nvSpPr>
        <p:spPr>
          <a:xfrm>
            <a:off x="6655471" y="2973673"/>
            <a:ext cx="379667" cy="37966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1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1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4"/>
            </p:custDataLst>
          </p:nvPr>
        </p:nvSpPr>
        <p:spPr>
          <a:xfrm>
            <a:off x="7360468" y="3005522"/>
            <a:ext cx="2466542" cy="38946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253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设计方案</a:t>
            </a:r>
            <a:endParaRPr lang="zh-CN" altLang="en-US" sz="12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5"/>
            </p:custDataLst>
          </p:nvPr>
        </p:nvSpPr>
        <p:spPr>
          <a:xfrm>
            <a:off x="6655471" y="3843189"/>
            <a:ext cx="379667" cy="379667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1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11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6"/>
            </p:custDataLst>
          </p:nvPr>
        </p:nvSpPr>
        <p:spPr>
          <a:xfrm>
            <a:off x="7360468" y="3875038"/>
            <a:ext cx="2466542" cy="38946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253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创新</a:t>
            </a:r>
            <a:r>
              <a:rPr lang="zh-CN" altLang="en-US" sz="253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</a:t>
            </a:r>
            <a:r>
              <a:rPr lang="zh-CN" altLang="en-US" sz="253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与优势</a:t>
            </a:r>
            <a:endParaRPr lang="zh-CN" altLang="en-US" sz="1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7"/>
            </p:custDataLst>
          </p:nvPr>
        </p:nvSpPr>
        <p:spPr>
          <a:xfrm>
            <a:off x="6655471" y="4712705"/>
            <a:ext cx="379667" cy="37966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1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11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8"/>
            </p:custDataLst>
          </p:nvPr>
        </p:nvSpPr>
        <p:spPr>
          <a:xfrm>
            <a:off x="7360468" y="4744554"/>
            <a:ext cx="2957339" cy="38946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253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未来改进</a:t>
            </a:r>
            <a:endParaRPr lang="zh-CN" altLang="en-US" sz="12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Others_1"/>
          <p:cNvSpPr txBox="1"/>
          <p:nvPr>
            <p:custDataLst>
              <p:tags r:id="rId9"/>
            </p:custDataLst>
          </p:nvPr>
        </p:nvSpPr>
        <p:spPr>
          <a:xfrm>
            <a:off x="2713211" y="1719029"/>
            <a:ext cx="1769715" cy="379459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1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Others_2"/>
          <p:cNvSpPr txBox="1"/>
          <p:nvPr>
            <p:custDataLst>
              <p:tags r:id="rId10"/>
            </p:custDataLst>
          </p:nvPr>
        </p:nvSpPr>
        <p:spPr>
          <a:xfrm rot="5400000">
            <a:off x="865429" y="3277771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任意多边形 15"/>
          <p:cNvSpPr/>
          <p:nvPr/>
        </p:nvSpPr>
        <p:spPr bwMode="auto">
          <a:xfrm>
            <a:off x="10677846" y="1485696"/>
            <a:ext cx="2201183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99"/>
                            </p:stCondLst>
                            <p:childTnLst>
                              <p:par>
                                <p:cTn id="2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3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3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8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3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8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3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18" grpId="0"/>
      <p:bldP spid="19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 bwMode="auto">
          <a:xfrm>
            <a:off x="-28563" y="1485696"/>
            <a:ext cx="5095644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10677846" y="1485696"/>
            <a:ext cx="2201183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150043" y="2698106"/>
            <a:ext cx="1826210" cy="1826208"/>
          </a:xfrm>
          <a:prstGeom prst="ellipse">
            <a:avLst/>
          </a:prstGeom>
          <a:gradFill flip="none" rotWithShape="1">
            <a:gsLst>
              <a:gs pos="25000">
                <a:schemeClr val="bg1">
                  <a:shade val="67500"/>
                  <a:satMod val="115000"/>
                </a:schemeClr>
              </a:gs>
              <a:gs pos="62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  <a:effectLst>
            <a:outerShdw blurRad="254000" dist="1270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Others_1"/>
          <p:cNvSpPr txBox="1"/>
          <p:nvPr>
            <p:custDataLst>
              <p:tags r:id="rId1"/>
            </p:custDataLst>
          </p:nvPr>
        </p:nvSpPr>
        <p:spPr>
          <a:xfrm>
            <a:off x="4306399" y="3087989"/>
            <a:ext cx="1513499" cy="1046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altLang="zh-CN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RART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34845" y="3272655"/>
            <a:ext cx="3184408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400" dirty="0" smtClean="0">
                <a:solidFill>
                  <a:srgbClr val="0066CC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Arial" panose="020B0604020202020204" pitchFamily="34" charset="0"/>
              </a:rPr>
              <a:t>装置原理</a:t>
            </a:r>
            <a:endParaRPr lang="zh-CN" altLang="en-US" sz="4400" dirty="0">
              <a:solidFill>
                <a:srgbClr val="0066CC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5" grpId="0" animBg="1"/>
      <p:bldP spid="46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7" descr="Vortex-street-animation.gif"/>
          <p:cNvPicPr>
            <a:picLocks noChangeAspect="1" noChangeArrowheads="1"/>
          </p:cNvPicPr>
          <p:nvPr/>
        </p:nvPicPr>
        <p:blipFill>
          <a:blip r:link="rId1"/>
          <a:srcRect/>
          <a:stretch>
            <a:fillRect/>
          </a:stretch>
        </p:blipFill>
        <p:spPr bwMode="auto">
          <a:xfrm>
            <a:off x="596727" y="1420081"/>
            <a:ext cx="4286250" cy="2143125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435106" y="404418"/>
            <a:ext cx="864852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装置</a:t>
            </a:r>
            <a:r>
              <a:rPr lang="zh-CN" altLang="en-US" sz="6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原理</a:t>
            </a:r>
            <a:r>
              <a:rPr lang="zh-CN" altLang="en-US" sz="6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：卡门涡街</a:t>
            </a:r>
            <a:r>
              <a:rPr lang="zh-CN" altLang="en-US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原理</a:t>
            </a:r>
            <a:endParaRPr lang="zh-CN" altLang="en-US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231" y="1439695"/>
            <a:ext cx="6960775" cy="52205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7" y="3184277"/>
            <a:ext cx="3672408" cy="367240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 bwMode="auto">
          <a:xfrm>
            <a:off x="-28563" y="1485696"/>
            <a:ext cx="5095644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10677846" y="1485696"/>
            <a:ext cx="2201183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150043" y="2698106"/>
            <a:ext cx="1826210" cy="1826208"/>
          </a:xfrm>
          <a:prstGeom prst="ellipse">
            <a:avLst/>
          </a:prstGeom>
          <a:gradFill flip="none" rotWithShape="1">
            <a:gsLst>
              <a:gs pos="25000">
                <a:schemeClr val="bg1">
                  <a:shade val="67500"/>
                  <a:satMod val="115000"/>
                </a:schemeClr>
              </a:gs>
              <a:gs pos="62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  <a:effectLst>
            <a:outerShdw blurRad="254000" dist="1270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Others_1"/>
          <p:cNvSpPr txBox="1"/>
          <p:nvPr>
            <p:custDataLst>
              <p:tags r:id="rId1"/>
            </p:custDataLst>
          </p:nvPr>
        </p:nvSpPr>
        <p:spPr>
          <a:xfrm>
            <a:off x="4306399" y="3087989"/>
            <a:ext cx="1513499" cy="1046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altLang="zh-CN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RART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34845" y="3272655"/>
            <a:ext cx="3184408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400" dirty="0" smtClean="0">
                <a:solidFill>
                  <a:srgbClr val="0066CC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Arial" panose="020B0604020202020204" pitchFamily="34" charset="0"/>
              </a:rPr>
              <a:t>设计方案</a:t>
            </a:r>
            <a:endParaRPr lang="zh-CN" altLang="en-US" sz="4400" dirty="0">
              <a:solidFill>
                <a:srgbClr val="0066CC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5" grpId="0" animBg="1"/>
      <p:bldP spid="46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3" r="22621"/>
          <a:stretch>
            <a:fillRect/>
          </a:stretch>
        </p:blipFill>
        <p:spPr bwMode="auto">
          <a:xfrm>
            <a:off x="6213351" y="1672109"/>
            <a:ext cx="634135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4" r="22342"/>
          <a:stretch>
            <a:fillRect/>
          </a:stretch>
        </p:blipFill>
        <p:spPr bwMode="auto">
          <a:xfrm>
            <a:off x="236687" y="1672109"/>
            <a:ext cx="5517500" cy="494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40743" y="303957"/>
            <a:ext cx="8280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装置原理图</a:t>
            </a:r>
            <a:endParaRPr lang="zh-CN" altLang="en-US" sz="6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7" r="28004"/>
          <a:stretch>
            <a:fillRect/>
          </a:stretch>
        </p:blipFill>
        <p:spPr bwMode="auto">
          <a:xfrm>
            <a:off x="5504211" y="1168049"/>
            <a:ext cx="3578505" cy="567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7b8c7e1128b88b8bb1e8a3660f2c3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0" r="22372" b="14696"/>
          <a:stretch>
            <a:fillRect/>
          </a:stretch>
        </p:blipFill>
        <p:spPr bwMode="auto">
          <a:xfrm>
            <a:off x="9957767" y="1168050"/>
            <a:ext cx="2520280" cy="567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7" r="29802" b="12825"/>
          <a:stretch>
            <a:fillRect/>
          </a:stretch>
        </p:blipFill>
        <p:spPr bwMode="auto">
          <a:xfrm>
            <a:off x="463658" y="1168049"/>
            <a:ext cx="4464482" cy="5676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80703" y="231949"/>
            <a:ext cx="6768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装置整体效果图</a:t>
            </a:r>
            <a:endParaRPr lang="zh-CN" altLang="en-US" sz="6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 bwMode="auto">
          <a:xfrm>
            <a:off x="-28563" y="1485696"/>
            <a:ext cx="5095644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10677846" y="1485696"/>
            <a:ext cx="2201183" cy="4261259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150043" y="2698106"/>
            <a:ext cx="1826210" cy="1826208"/>
          </a:xfrm>
          <a:prstGeom prst="ellipse">
            <a:avLst/>
          </a:prstGeom>
          <a:gradFill flip="none" rotWithShape="1">
            <a:gsLst>
              <a:gs pos="25000">
                <a:schemeClr val="bg1">
                  <a:shade val="67500"/>
                  <a:satMod val="115000"/>
                </a:schemeClr>
              </a:gs>
              <a:gs pos="62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  <a:effectLst>
            <a:outerShdw blurRad="254000" dist="1270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Others_1"/>
          <p:cNvSpPr txBox="1"/>
          <p:nvPr>
            <p:custDataLst>
              <p:tags r:id="rId1"/>
            </p:custDataLst>
          </p:nvPr>
        </p:nvSpPr>
        <p:spPr>
          <a:xfrm>
            <a:off x="4306399" y="3087989"/>
            <a:ext cx="1513499" cy="1046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altLang="zh-CN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RART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27881" y="3457321"/>
            <a:ext cx="3726978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400" dirty="0" smtClean="0">
                <a:solidFill>
                  <a:srgbClr val="0066CC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Arial" panose="020B0604020202020204" pitchFamily="34" charset="0"/>
              </a:rPr>
              <a:t>创新点与优势</a:t>
            </a:r>
            <a:endParaRPr lang="zh-CN" altLang="en-US" sz="4400" dirty="0">
              <a:solidFill>
                <a:srgbClr val="0066CC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5" grpId="0" animBg="1"/>
      <p:bldP spid="46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24"/>
          <p:cNvGrpSpPr/>
          <p:nvPr/>
        </p:nvGrpSpPr>
        <p:grpSpPr>
          <a:xfrm rot="9900000">
            <a:off x="7611898" y="5093760"/>
            <a:ext cx="951441" cy="813426"/>
            <a:chOff x="2208213" y="4308475"/>
            <a:chExt cx="1313851" cy="1123184"/>
          </a:xfrm>
          <a:solidFill>
            <a:schemeClr val="accent4"/>
          </a:solidFill>
        </p:grpSpPr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31"/>
            <p:cNvSpPr/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17100000">
            <a:off x="4173320" y="5044968"/>
            <a:ext cx="951515" cy="813366"/>
            <a:chOff x="2208213" y="4308475"/>
            <a:chExt cx="1313851" cy="1123184"/>
          </a:xfrm>
          <a:solidFill>
            <a:schemeClr val="accent3"/>
          </a:solidFill>
        </p:grpSpPr>
        <p:sp>
          <p:nvSpPr>
            <p:cNvPr id="22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31"/>
            <p:cNvSpPr/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18"/>
          <p:cNvGrpSpPr/>
          <p:nvPr/>
        </p:nvGrpSpPr>
        <p:grpSpPr>
          <a:xfrm flipH="1">
            <a:off x="7522842" y="2496044"/>
            <a:ext cx="951440" cy="813426"/>
            <a:chOff x="2208213" y="4308475"/>
            <a:chExt cx="1313851" cy="1123184"/>
          </a:xfrm>
          <a:solidFill>
            <a:schemeClr val="accent2"/>
          </a:solidFill>
        </p:grpSpPr>
        <p:sp>
          <p:nvSpPr>
            <p:cNvPr id="25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31"/>
            <p:cNvSpPr/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Group 14"/>
          <p:cNvGrpSpPr/>
          <p:nvPr/>
        </p:nvGrpSpPr>
        <p:grpSpPr>
          <a:xfrm>
            <a:off x="4263273" y="2496044"/>
            <a:ext cx="951441" cy="813426"/>
            <a:chOff x="2208213" y="4308475"/>
            <a:chExt cx="1313851" cy="1123184"/>
          </a:xfrm>
        </p:grpSpPr>
        <p:sp>
          <p:nvSpPr>
            <p:cNvPr id="42" name="Oval 18"/>
            <p:cNvSpPr>
              <a:spLocks noChangeArrowheads="1"/>
            </p:cNvSpPr>
            <p:nvPr/>
          </p:nvSpPr>
          <p:spPr bwMode="auto">
            <a:xfrm>
              <a:off x="2208213" y="4308475"/>
              <a:ext cx="885825" cy="88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31"/>
            <p:cNvSpPr/>
            <p:nvPr/>
          </p:nvSpPr>
          <p:spPr bwMode="auto">
            <a:xfrm rot="2700000">
              <a:off x="3093668" y="5003263"/>
              <a:ext cx="330801" cy="525991"/>
            </a:xfrm>
            <a:custGeom>
              <a:avLst/>
              <a:gdLst>
                <a:gd name="T0" fmla="*/ 0 w 161"/>
                <a:gd name="T1" fmla="*/ 0 h 256"/>
                <a:gd name="T2" fmla="*/ 0 w 161"/>
                <a:gd name="T3" fmla="*/ 256 h 256"/>
                <a:gd name="T4" fmla="*/ 161 w 161"/>
                <a:gd name="T5" fmla="*/ 128 h 256"/>
                <a:gd name="T6" fmla="*/ 0 w 161"/>
                <a:gd name="T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56">
                  <a:moveTo>
                    <a:pt x="0" y="0"/>
                  </a:moveTo>
                  <a:lnTo>
                    <a:pt x="0" y="256"/>
                  </a:lnTo>
                  <a:lnTo>
                    <a:pt x="161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9409" tIns="39705" rIns="79409" bIns="39705" numCol="1" anchor="t" anchorCtr="0" compatLnSpc="1"/>
            <a:lstStyle/>
            <a:p>
              <a:endParaRPr lang="id-ID" sz="1050">
                <a:ln>
                  <a:solidFill>
                    <a:schemeClr val="bg2"/>
                  </a:solidFill>
                </a:ln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4" name="Text Placeholder 7"/>
          <p:cNvSpPr txBox="1"/>
          <p:nvPr/>
        </p:nvSpPr>
        <p:spPr>
          <a:xfrm>
            <a:off x="4254035" y="2567853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ln>
                  <a:noFill/>
                </a:ln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s-ES_tradnl" sz="1800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 Placeholder 2"/>
          <p:cNvSpPr txBox="1"/>
          <p:nvPr/>
        </p:nvSpPr>
        <p:spPr>
          <a:xfrm>
            <a:off x="270925" y="2348108"/>
            <a:ext cx="3856181" cy="110799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rgbClr val="131E2C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装置结构</a:t>
            </a:r>
            <a:r>
              <a:rPr lang="zh-CN" altLang="en-US" sz="2000" dirty="0">
                <a:solidFill>
                  <a:srgbClr val="131E2C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简单，不需要叶片也不需要</a:t>
            </a:r>
            <a:r>
              <a:rPr lang="zh-CN" altLang="en-US" sz="2000" dirty="0" smtClean="0">
                <a:solidFill>
                  <a:srgbClr val="131E2C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旋转，消除</a:t>
            </a:r>
            <a:r>
              <a:rPr lang="zh-CN" altLang="en-US" sz="2000" dirty="0">
                <a:solidFill>
                  <a:srgbClr val="131E2C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了可能因摩擦而磨损的机械元件</a:t>
            </a:r>
            <a:endParaRPr lang="en-US" altLang="zh-CN" sz="2000" dirty="0">
              <a:solidFill>
                <a:srgbClr val="131E2C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46" name="Text Placeholder 7"/>
          <p:cNvSpPr txBox="1"/>
          <p:nvPr/>
        </p:nvSpPr>
        <p:spPr>
          <a:xfrm>
            <a:off x="4212515" y="5330420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s-ES_tradnl" sz="1800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 Placeholder 2"/>
          <p:cNvSpPr txBox="1"/>
          <p:nvPr/>
        </p:nvSpPr>
        <p:spPr>
          <a:xfrm>
            <a:off x="380703" y="4391308"/>
            <a:ext cx="3640157" cy="1477328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131E2C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此装置不需要叶片，能够减少对鸟类的伤害，对风的产生与传播无太大影响，对生态系统的稳定平衡影响不大且噪音</a:t>
            </a:r>
            <a:r>
              <a:rPr lang="zh-CN" altLang="en-US" sz="2000" dirty="0" smtClean="0">
                <a:solidFill>
                  <a:srgbClr val="131E2C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小。</a:t>
            </a:r>
            <a:endParaRPr lang="en-US" altLang="zh-CN" sz="2000" dirty="0">
              <a:solidFill>
                <a:srgbClr val="131E2C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48" name="Text Placeholder 7"/>
          <p:cNvSpPr txBox="1"/>
          <p:nvPr/>
        </p:nvSpPr>
        <p:spPr>
          <a:xfrm>
            <a:off x="7849723" y="2567853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s-ES_tradnl" sz="1800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Text Placeholder 2"/>
          <p:cNvSpPr txBox="1"/>
          <p:nvPr/>
        </p:nvSpPr>
        <p:spPr>
          <a:xfrm>
            <a:off x="8565066" y="2207645"/>
            <a:ext cx="3861949" cy="110799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rgbClr val="131E2C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装置个体可小可大，可以进行为小型装置提供电源，亦可作为大型的发电装置</a:t>
            </a:r>
            <a:endParaRPr lang="en-US" altLang="zh-CN" sz="2000" dirty="0">
              <a:solidFill>
                <a:srgbClr val="131E2C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50" name="Text Placeholder 7"/>
          <p:cNvSpPr txBox="1"/>
          <p:nvPr/>
        </p:nvSpPr>
        <p:spPr>
          <a:xfrm>
            <a:off x="7932663" y="5297155"/>
            <a:ext cx="624041" cy="484740"/>
          </a:xfrm>
          <a:prstGeom prst="rect">
            <a:avLst/>
          </a:prstGeom>
        </p:spPr>
        <p:txBody>
          <a:bodyPr vert="horz" lIns="0" tIns="90216" rIns="0" bIns="90216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965" b="1" kern="1200">
                <a:solidFill>
                  <a:schemeClr val="bg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s-ES_tradnl" sz="1800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 Placeholder 2"/>
          <p:cNvSpPr txBox="1"/>
          <p:nvPr/>
        </p:nvSpPr>
        <p:spPr>
          <a:xfrm>
            <a:off x="8718922" y="4361339"/>
            <a:ext cx="3933958" cy="1477328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131E2C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机械结构设计简单</a:t>
            </a:r>
            <a:r>
              <a:rPr lang="zh-CN" altLang="en-US" sz="2000" dirty="0" smtClean="0">
                <a:solidFill>
                  <a:srgbClr val="131E2C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，占</a:t>
            </a:r>
            <a:r>
              <a:rPr lang="zh-CN" altLang="en-US" sz="2000" dirty="0">
                <a:solidFill>
                  <a:srgbClr val="131E2C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地面积小，使用便捷，安全性</a:t>
            </a:r>
            <a:r>
              <a:rPr lang="zh-CN" altLang="en-US" sz="2000" dirty="0" smtClean="0">
                <a:solidFill>
                  <a:srgbClr val="131E2C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高，</a:t>
            </a:r>
            <a:r>
              <a:rPr lang="zh-CN" altLang="en-US" sz="2000" dirty="0">
                <a:solidFill>
                  <a:srgbClr val="131E2C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由于没有旋转机构，设备维修也相对简单，发电成本低</a:t>
            </a:r>
            <a:endParaRPr lang="zh-CN" altLang="en-US" sz="2000" dirty="0">
              <a:solidFill>
                <a:srgbClr val="131E2C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52" name="Shape 1719"/>
          <p:cNvSpPr/>
          <p:nvPr/>
        </p:nvSpPr>
        <p:spPr>
          <a:xfrm>
            <a:off x="4796125" y="3874359"/>
            <a:ext cx="1558843" cy="1870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44" y="21600"/>
                </a:moveTo>
                <a:lnTo>
                  <a:pt x="17863" y="16372"/>
                </a:lnTo>
                <a:lnTo>
                  <a:pt x="21600" y="11064"/>
                </a:lnTo>
                <a:cubicBezTo>
                  <a:pt x="16705" y="10632"/>
                  <a:pt x="12832" y="7246"/>
                  <a:pt x="12619" y="3093"/>
                </a:cubicBezTo>
                <a:lnTo>
                  <a:pt x="6294" y="0"/>
                </a:lnTo>
                <a:lnTo>
                  <a:pt x="0" y="3080"/>
                </a:lnTo>
                <a:cubicBezTo>
                  <a:pt x="216" y="13022"/>
                  <a:pt x="9708" y="21118"/>
                  <a:pt x="21544" y="216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47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Shape 1720"/>
          <p:cNvSpPr/>
          <p:nvPr/>
        </p:nvSpPr>
        <p:spPr>
          <a:xfrm>
            <a:off x="6166927" y="4188007"/>
            <a:ext cx="1870348" cy="1559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305"/>
                </a:moveTo>
                <a:lnTo>
                  <a:pt x="3079" y="21600"/>
                </a:lnTo>
                <a:cubicBezTo>
                  <a:pt x="13022" y="21383"/>
                  <a:pt x="21117" y="11891"/>
                  <a:pt x="21600" y="57"/>
                </a:cubicBezTo>
                <a:lnTo>
                  <a:pt x="16372" y="3738"/>
                </a:lnTo>
                <a:lnTo>
                  <a:pt x="11063" y="0"/>
                </a:lnTo>
                <a:cubicBezTo>
                  <a:pt x="10631" y="4895"/>
                  <a:pt x="7245" y="8768"/>
                  <a:pt x="3093" y="8981"/>
                </a:cubicBezTo>
                <a:cubicBezTo>
                  <a:pt x="3093" y="8981"/>
                  <a:pt x="0" y="15305"/>
                  <a:pt x="0" y="15305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47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Shape 1721"/>
          <p:cNvSpPr/>
          <p:nvPr/>
        </p:nvSpPr>
        <p:spPr>
          <a:xfrm>
            <a:off x="6468922" y="2520901"/>
            <a:ext cx="1558843" cy="1870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21"/>
                </a:moveTo>
                <a:cubicBezTo>
                  <a:pt x="21384" y="8578"/>
                  <a:pt x="11891" y="483"/>
                  <a:pt x="56" y="0"/>
                </a:cubicBezTo>
                <a:lnTo>
                  <a:pt x="3737" y="5228"/>
                </a:lnTo>
                <a:lnTo>
                  <a:pt x="0" y="10536"/>
                </a:lnTo>
                <a:cubicBezTo>
                  <a:pt x="4895" y="10968"/>
                  <a:pt x="8767" y="14353"/>
                  <a:pt x="8981" y="18507"/>
                </a:cubicBezTo>
                <a:lnTo>
                  <a:pt x="15305" y="21600"/>
                </a:lnTo>
                <a:cubicBezTo>
                  <a:pt x="15305" y="21600"/>
                  <a:pt x="21600" y="18521"/>
                  <a:pt x="21600" y="1852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47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Shape 1722"/>
          <p:cNvSpPr/>
          <p:nvPr/>
        </p:nvSpPr>
        <p:spPr>
          <a:xfrm>
            <a:off x="4796124" y="2520903"/>
            <a:ext cx="1870348" cy="1558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294"/>
                </a:moveTo>
                <a:lnTo>
                  <a:pt x="18521" y="0"/>
                </a:lnTo>
                <a:cubicBezTo>
                  <a:pt x="8577" y="216"/>
                  <a:pt x="483" y="9708"/>
                  <a:pt x="0" y="21544"/>
                </a:cubicBezTo>
                <a:lnTo>
                  <a:pt x="5227" y="17863"/>
                </a:lnTo>
                <a:lnTo>
                  <a:pt x="10537" y="21600"/>
                </a:lnTo>
                <a:cubicBezTo>
                  <a:pt x="10969" y="16705"/>
                  <a:pt x="14354" y="12832"/>
                  <a:pt x="18507" y="12619"/>
                </a:cubicBezTo>
                <a:cubicBezTo>
                  <a:pt x="18507" y="12619"/>
                  <a:pt x="21600" y="6294"/>
                  <a:pt x="21600" y="629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9813" tIns="9813" rIns="9813" bIns="9813" anchor="ctr"/>
          <a:lstStyle/>
          <a:p>
            <a:pPr defTabSz="11747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 Placeholder 7"/>
          <p:cNvSpPr txBox="1"/>
          <p:nvPr/>
        </p:nvSpPr>
        <p:spPr>
          <a:xfrm>
            <a:off x="5460257" y="2946309"/>
            <a:ext cx="503766" cy="677727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70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结构方面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Text Placeholder 7"/>
          <p:cNvSpPr txBox="1"/>
          <p:nvPr/>
        </p:nvSpPr>
        <p:spPr>
          <a:xfrm>
            <a:off x="5215688" y="4418415"/>
            <a:ext cx="503766" cy="677727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70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环境友好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7118389" y="3236217"/>
            <a:ext cx="508825" cy="679618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70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应用广泛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Text Placeholder 7"/>
          <p:cNvSpPr txBox="1"/>
          <p:nvPr/>
        </p:nvSpPr>
        <p:spPr>
          <a:xfrm>
            <a:off x="6874397" y="4650801"/>
            <a:ext cx="508825" cy="679618"/>
          </a:xfrm>
          <a:prstGeom prst="rect">
            <a:avLst/>
          </a:prstGeom>
        </p:spPr>
        <p:txBody>
          <a:bodyPr vert="horz" wrap="square" lIns="0" tIns="0" rIns="0" bIns="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70" b="0" i="0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成本较低</a:t>
            </a:r>
            <a:endParaRPr lang="es-ES_tradnl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596727" y="376004"/>
            <a:ext cx="3309080" cy="184658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 smtClean="0">
                <a:solidFill>
                  <a:srgbClr val="131E2C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Arial" panose="020B0604020202020204" pitchFamily="34" charset="0"/>
              </a:rPr>
              <a:t>装置创新点与优势</a:t>
            </a:r>
            <a:endParaRPr lang="en-US" altLang="zh-CN" sz="6000" b="1" dirty="0" smtClean="0">
              <a:solidFill>
                <a:srgbClr val="131E2C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indefinite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4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indefinite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48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indefinite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5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indefinite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id="56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1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1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1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1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100"/>
                            </p:stCondLst>
                            <p:childTnLst>
                              <p:par>
                                <p:cTn id="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100"/>
                            </p:stCondLst>
                            <p:childTnLst>
                              <p:par>
                                <p:cTn id="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31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410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/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/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/>
      <p:bldP spid="5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/>
      <p:bldP spid="52" grpId="0" animBg="1" advAuto="0"/>
      <p:bldP spid="53" grpId="0" animBg="1" advAuto="0"/>
      <p:bldP spid="54" grpId="0" animBg="1" advAuto="0"/>
      <p:bldP spid="55" grpId="0" animBg="1" advAuto="0"/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3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4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5.xml><?xml version="1.0" encoding="utf-8"?>
<p:tagLst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303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第一PPT，www.1ppt.com">
  <a:themeElements>
    <a:clrScheme name="自定义 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B501B"/>
      </a:accent1>
      <a:accent2>
        <a:srgbClr val="67A319"/>
      </a:accent2>
      <a:accent3>
        <a:srgbClr val="0B501B"/>
      </a:accent3>
      <a:accent4>
        <a:srgbClr val="67A319"/>
      </a:accent4>
      <a:accent5>
        <a:srgbClr val="0B501B"/>
      </a:accent5>
      <a:accent6>
        <a:srgbClr val="67A319"/>
      </a:accent6>
      <a:hlink>
        <a:srgbClr val="0B501B"/>
      </a:hlink>
      <a:folHlink>
        <a:srgbClr val="67A31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573</Words>
  <Application>WPS 演示</Application>
  <PresentationFormat>自定义</PresentationFormat>
  <Paragraphs>108</Paragraphs>
  <Slides>12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2" baseType="lpstr">
      <vt:lpstr>Arial</vt:lpstr>
      <vt:lpstr>宋体</vt:lpstr>
      <vt:lpstr>Wingdings</vt:lpstr>
      <vt:lpstr>Calibri</vt:lpstr>
      <vt:lpstr>Calibri</vt:lpstr>
      <vt:lpstr>微软雅黑</vt:lpstr>
      <vt:lpstr>华文行楷</vt:lpstr>
      <vt:lpstr>隶书</vt:lpstr>
      <vt:lpstr>Times New Roman</vt:lpstr>
      <vt:lpstr>League Gothic Regular</vt:lpstr>
      <vt:lpstr>Lato Regular</vt:lpstr>
      <vt:lpstr>Gill Sans</vt:lpstr>
      <vt:lpstr>FontAwesome</vt:lpstr>
      <vt:lpstr>汉仪陆行繁</vt:lpstr>
      <vt:lpstr>Arial Unicode MS</vt:lpstr>
      <vt:lpstr>Calibri Light</vt:lpstr>
      <vt:lpstr>AMGDT</vt:lpstr>
      <vt:lpstr>Lato</vt:lpstr>
      <vt:lpstr>Gill Sans MT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新能源</dc:title>
  <dc:creator/>
  <cp:keywords>www.1ppt.com</cp:keywords>
  <cp:lastModifiedBy>展缓</cp:lastModifiedBy>
  <cp:revision>2</cp:revision>
  <dcterms:created xsi:type="dcterms:W3CDTF">2016-12-17T11:20:00Z</dcterms:created>
  <dcterms:modified xsi:type="dcterms:W3CDTF">2019-05-10T12:26:32Z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